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94" r:id="rId5"/>
    <p:sldId id="295" r:id="rId6"/>
    <p:sldId id="296" r:id="rId7"/>
    <p:sldId id="297" r:id="rId8"/>
    <p:sldId id="298" r:id="rId9"/>
    <p:sldId id="299" r:id="rId10"/>
    <p:sldId id="300" r:id="rId11"/>
    <p:sldId id="301" r:id="rId12"/>
    <p:sldId id="305" r:id="rId13"/>
    <p:sldId id="302" r:id="rId14"/>
    <p:sldId id="304"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FCEE8-3060-B036-5CF6-AECDF1FD315C}" v="31" dt="2022-11-24T10:26:35.676"/>
    <p1510:client id="{30F46541-BECF-D3AB-4BEB-89CF7405DFBD}" v="1" dt="2022-11-24T03:40:40.042"/>
    <p1510:client id="{35F4789A-4BCE-FF22-2ACB-C384765AB976}" v="265" dt="2022-11-23T18:40:34.474"/>
    <p1510:client id="{4C2B59B9-7316-3755-E188-456FEDD4271B}" v="71" dt="2022-11-23T18:58:23.12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a:t>COFFEE SHOP</a:t>
            </a:r>
            <a:br>
              <a:rPr lang="en-US"/>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vert="horz" lIns="0" tIns="0" rIns="0" bIns="0" rtlCol="0" anchor="t">
            <a:noAutofit/>
          </a:bodyPr>
          <a:lstStyle/>
          <a:p>
            <a:r>
              <a:rPr lang="en-US">
                <a:cs typeface="Sabon Next LT"/>
              </a:rPr>
              <a:t>DHINESH KUMAR S</a:t>
            </a:r>
          </a:p>
          <a:p>
            <a:r>
              <a:rPr lang="en-US">
                <a:cs typeface="Sabon Next LT"/>
              </a:rPr>
              <a:t>MOHAMED ATHAM S</a:t>
            </a:r>
          </a:p>
          <a:p>
            <a:r>
              <a:rPr lang="en-US">
                <a:cs typeface="Sabon Next LT"/>
              </a:rPr>
              <a:t>RAJKUMAR K V</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imeline&#10;&#10;Description automatically generated">
            <a:extLst>
              <a:ext uri="{FF2B5EF4-FFF2-40B4-BE49-F238E27FC236}">
                <a16:creationId xmlns:a16="http://schemas.microsoft.com/office/drawing/2014/main" id="{DA67764A-9CDB-0EF1-B29D-3B3A4DB9502A}"/>
              </a:ext>
            </a:extLst>
          </p:cNvPr>
          <p:cNvPicPr>
            <a:picLocks noChangeAspect="1"/>
          </p:cNvPicPr>
          <p:nvPr/>
        </p:nvPicPr>
        <p:blipFill rotWithShape="1">
          <a:blip r:embed="rId2"/>
          <a:srcRect r="15" b="2"/>
          <a:stretch/>
        </p:blipFill>
        <p:spPr>
          <a:xfrm>
            <a:off x="744621" y="633833"/>
            <a:ext cx="10515600" cy="4995575"/>
          </a:xfrm>
          <a:prstGeom prst="rect">
            <a:avLst/>
          </a:prstGeom>
        </p:spPr>
      </p:pic>
      <p:cxnSp>
        <p:nvCxnSpPr>
          <p:cNvPr id="26" name="Straight Connector 2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3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10;&#10;Description automatically generated">
            <a:extLst>
              <a:ext uri="{FF2B5EF4-FFF2-40B4-BE49-F238E27FC236}">
                <a16:creationId xmlns:a16="http://schemas.microsoft.com/office/drawing/2014/main" id="{1525BC03-E2EC-D734-C86D-2830632EA425}"/>
              </a:ext>
            </a:extLst>
          </p:cNvPr>
          <p:cNvPicPr>
            <a:picLocks noChangeAspect="1"/>
          </p:cNvPicPr>
          <p:nvPr/>
        </p:nvPicPr>
        <p:blipFill rotWithShape="1">
          <a:blip r:embed="rId2"/>
          <a:srcRect b="1541"/>
          <a:stretch/>
        </p:blipFill>
        <p:spPr>
          <a:xfrm>
            <a:off x="838200" y="754148"/>
            <a:ext cx="10515600" cy="4995575"/>
          </a:xfrm>
          <a:prstGeom prst="rect">
            <a:avLst/>
          </a:prstGeom>
        </p:spPr>
      </p:pic>
      <p:cxnSp>
        <p:nvCxnSpPr>
          <p:cNvPr id="17" name="Straight Connector 1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32E5-A4EB-BB88-72FC-370A9E94265B}"/>
              </a:ext>
            </a:extLst>
          </p:cNvPr>
          <p:cNvSpPr>
            <a:spLocks noGrp="1"/>
          </p:cNvSpPr>
          <p:nvPr>
            <p:ph type="title"/>
          </p:nvPr>
        </p:nvSpPr>
        <p:spPr/>
        <p:txBody>
          <a:bodyPr/>
          <a:lstStyle/>
          <a:p>
            <a:r>
              <a:rPr lang="en-US" dirty="0" err="1"/>
              <a:t>Github</a:t>
            </a:r>
            <a:r>
              <a:rPr lang="en-US" dirty="0"/>
              <a:t> link</a:t>
            </a:r>
          </a:p>
        </p:txBody>
      </p:sp>
      <p:sp>
        <p:nvSpPr>
          <p:cNvPr id="3" name="Content Placeholder 2">
            <a:extLst>
              <a:ext uri="{FF2B5EF4-FFF2-40B4-BE49-F238E27FC236}">
                <a16:creationId xmlns:a16="http://schemas.microsoft.com/office/drawing/2014/main" id="{0AB467F0-8667-1D23-672D-B6E1E3FFE093}"/>
              </a:ext>
            </a:extLst>
          </p:cNvPr>
          <p:cNvSpPr>
            <a:spLocks noGrp="1"/>
          </p:cNvSpPr>
          <p:nvPr>
            <p:ph idx="1"/>
          </p:nvPr>
        </p:nvSpPr>
        <p:spPr/>
        <p:txBody>
          <a:bodyPr vert="horz" lIns="91440" tIns="45720" rIns="91440" bIns="45720" rtlCol="0" anchor="t">
            <a:noAutofit/>
          </a:bodyPr>
          <a:lstStyle/>
          <a:p>
            <a:r>
              <a:rPr lang="en-US" sz="2000" dirty="0">
                <a:ea typeface="+mn-lt"/>
                <a:cs typeface="+mn-lt"/>
              </a:rPr>
              <a:t>https://github.com/Dhineshkumar11/coffee-shop.git</a:t>
            </a:r>
            <a:endParaRPr lang="en-US" sz="2000" dirty="0"/>
          </a:p>
        </p:txBody>
      </p:sp>
      <p:sp>
        <p:nvSpPr>
          <p:cNvPr id="5" name="Slide Number Placeholder 4">
            <a:extLst>
              <a:ext uri="{FF2B5EF4-FFF2-40B4-BE49-F238E27FC236}">
                <a16:creationId xmlns:a16="http://schemas.microsoft.com/office/drawing/2014/main" id="{55B18425-7E5F-D89B-6201-F66A0FAD820E}"/>
              </a:ext>
            </a:extLst>
          </p:cNvPr>
          <p:cNvSpPr>
            <a:spLocks noGrp="1"/>
          </p:cNvSpPr>
          <p:nvPr>
            <p:ph type="sldNum" sz="quarter" idx="12"/>
          </p:nvPr>
        </p:nvSpPr>
        <p:spPr/>
        <p:txBody>
          <a:bodyPr/>
          <a:lstStyle/>
          <a:p>
            <a:fld id="{48F63A3B-78C7-47BE-AE5E-E10140E04643}" type="slidenum">
              <a:rPr lang="en-US" dirty="0"/>
              <a:t>12</a:t>
            </a:fld>
            <a:endParaRPr lang="en-US"/>
          </a:p>
        </p:txBody>
      </p:sp>
    </p:spTree>
    <p:extLst>
      <p:ext uri="{BB962C8B-B14F-4D97-AF65-F5344CB8AC3E}">
        <p14:creationId xmlns:p14="http://schemas.microsoft.com/office/powerpoint/2010/main" val="408882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5A88-FE67-E351-45C9-943DDE74AC06}"/>
              </a:ext>
            </a:extLst>
          </p:cNvPr>
          <p:cNvSpPr>
            <a:spLocks noGrp="1"/>
          </p:cNvSpPr>
          <p:nvPr>
            <p:ph type="title"/>
          </p:nvPr>
        </p:nvSpPr>
        <p:spPr>
          <a:xfrm>
            <a:off x="3617137" y="454682"/>
            <a:ext cx="6766560" cy="1364443"/>
          </a:xfrm>
        </p:spPr>
        <p:txBody>
          <a:bodyPr/>
          <a:lstStyle/>
          <a:p>
            <a:r>
              <a:rPr lang="en-US" sz="3200" b="0">
                <a:ea typeface="+mj-lt"/>
                <a:cs typeface="+mj-lt"/>
              </a:rPr>
              <a:t>Analysis and Findings:</a:t>
            </a:r>
            <a:endParaRPr lang="en-US" sz="3200"/>
          </a:p>
        </p:txBody>
      </p:sp>
      <p:sp>
        <p:nvSpPr>
          <p:cNvPr id="3" name="Content Placeholder 2">
            <a:extLst>
              <a:ext uri="{FF2B5EF4-FFF2-40B4-BE49-F238E27FC236}">
                <a16:creationId xmlns:a16="http://schemas.microsoft.com/office/drawing/2014/main" id="{683CF5A9-397E-AD1B-52C2-A10832CC25D0}"/>
              </a:ext>
            </a:extLst>
          </p:cNvPr>
          <p:cNvSpPr>
            <a:spLocks noGrp="1"/>
          </p:cNvSpPr>
          <p:nvPr>
            <p:ph idx="1"/>
          </p:nvPr>
        </p:nvSpPr>
        <p:spPr/>
        <p:txBody>
          <a:bodyPr vert="horz" lIns="91440" tIns="45720" rIns="91440" bIns="45720" rtlCol="0" anchor="t">
            <a:noAutofit/>
          </a:bodyPr>
          <a:lstStyle/>
          <a:p>
            <a:pPr marL="457200" indent="-457200">
              <a:buFont typeface="Wingdings" panose="020B0604020202020204" pitchFamily="34" charset="0"/>
              <a:buChar char="Ø"/>
            </a:pPr>
            <a:r>
              <a:rPr lang="en-US" sz="3200">
                <a:ea typeface="+mn-lt"/>
                <a:cs typeface="+mn-lt"/>
              </a:rPr>
              <a:t>Angular CRUD Operations</a:t>
            </a:r>
            <a:endParaRPr lang="en-US"/>
          </a:p>
          <a:p>
            <a:pPr marL="457200" indent="-457200">
              <a:buFont typeface="Wingdings" panose="020B0604020202020204" pitchFamily="34" charset="0"/>
              <a:buChar char="Ø"/>
            </a:pPr>
            <a:r>
              <a:rPr lang="en-US" sz="3200">
                <a:ea typeface="+mn-lt"/>
                <a:cs typeface="+mn-lt"/>
              </a:rPr>
              <a:t>PayPal Module</a:t>
            </a:r>
          </a:p>
          <a:p>
            <a:pPr marL="457200" indent="-457200">
              <a:buFont typeface="Wingdings" panose="020B0604020202020204" pitchFamily="34" charset="0"/>
              <a:buChar char="Ø"/>
            </a:pPr>
            <a:r>
              <a:rPr lang="en-US" sz="3200">
                <a:ea typeface="+mn-lt"/>
                <a:cs typeface="+mn-lt"/>
              </a:rPr>
              <a:t>Pipe Module</a:t>
            </a:r>
          </a:p>
          <a:p>
            <a:pPr marL="457200" indent="-457200">
              <a:buFont typeface="Wingdings" panose="020B0604020202020204" pitchFamily="34" charset="0"/>
              <a:buChar char="Ø"/>
            </a:pPr>
            <a:r>
              <a:rPr lang="en-US" sz="3200">
                <a:cs typeface="Sabon Next LT"/>
              </a:rPr>
              <a:t>Authentication</a:t>
            </a:r>
          </a:p>
          <a:p>
            <a:pPr marL="457200" indent="-457200">
              <a:buFont typeface="Wingdings" panose="020B0604020202020204" pitchFamily="34" charset="0"/>
              <a:buChar char="Ø"/>
            </a:pPr>
            <a:r>
              <a:rPr lang="en-US" sz="3200">
                <a:cs typeface="Sabon Next LT"/>
              </a:rPr>
              <a:t>Validation</a:t>
            </a:r>
          </a:p>
          <a:p>
            <a:endParaRPr lang="en-US" sz="3200">
              <a:cs typeface="Sabon Next LT"/>
            </a:endParaRPr>
          </a:p>
        </p:txBody>
      </p:sp>
      <p:sp>
        <p:nvSpPr>
          <p:cNvPr id="5" name="Slide Number Placeholder 4">
            <a:extLst>
              <a:ext uri="{FF2B5EF4-FFF2-40B4-BE49-F238E27FC236}">
                <a16:creationId xmlns:a16="http://schemas.microsoft.com/office/drawing/2014/main" id="{4EFCA38B-A9FA-7906-E8DD-53F701CE5986}"/>
              </a:ext>
            </a:extLst>
          </p:cNvPr>
          <p:cNvSpPr>
            <a:spLocks noGrp="1"/>
          </p:cNvSpPr>
          <p:nvPr>
            <p:ph type="sldNum" sz="quarter" idx="12"/>
          </p:nvPr>
        </p:nvSpPr>
        <p:spPr/>
        <p:txBody>
          <a:bodyPr/>
          <a:lstStyle/>
          <a:p>
            <a:fld id="{48F63A3B-78C7-47BE-AE5E-E10140E04643}" type="slidenum">
              <a:rPr lang="en-US" dirty="0"/>
              <a:t>13</a:t>
            </a:fld>
            <a:endParaRPr lang="en-US"/>
          </a:p>
        </p:txBody>
      </p:sp>
    </p:spTree>
    <p:extLst>
      <p:ext uri="{BB962C8B-B14F-4D97-AF65-F5344CB8AC3E}">
        <p14:creationId xmlns:p14="http://schemas.microsoft.com/office/powerpoint/2010/main" val="346425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18A2-3CB9-91A8-82BF-7CB389446A61}"/>
              </a:ext>
            </a:extLst>
          </p:cNvPr>
          <p:cNvSpPr>
            <a:spLocks noGrp="1"/>
          </p:cNvSpPr>
          <p:nvPr>
            <p:ph type="title"/>
          </p:nvPr>
        </p:nvSpPr>
        <p:spPr>
          <a:xfrm>
            <a:off x="3617137" y="598247"/>
            <a:ext cx="6766560" cy="768096"/>
          </a:xfrm>
        </p:spPr>
        <p:txBody>
          <a:bodyPr/>
          <a:lstStyle/>
          <a:p>
            <a:r>
              <a:rPr lang="en-US"/>
              <a:t>Conclusion:</a:t>
            </a:r>
          </a:p>
        </p:txBody>
      </p:sp>
      <p:sp>
        <p:nvSpPr>
          <p:cNvPr id="3" name="Content Placeholder 2">
            <a:extLst>
              <a:ext uri="{FF2B5EF4-FFF2-40B4-BE49-F238E27FC236}">
                <a16:creationId xmlns:a16="http://schemas.microsoft.com/office/drawing/2014/main" id="{987E7090-4AD2-8BBC-8D84-55E4CF82316B}"/>
              </a:ext>
            </a:extLst>
          </p:cNvPr>
          <p:cNvSpPr>
            <a:spLocks noGrp="1"/>
          </p:cNvSpPr>
          <p:nvPr>
            <p:ph idx="1"/>
          </p:nvPr>
        </p:nvSpPr>
        <p:spPr>
          <a:xfrm>
            <a:off x="4092006" y="2493882"/>
            <a:ext cx="6766560" cy="2700528"/>
          </a:xfrm>
        </p:spPr>
        <p:txBody>
          <a:bodyPr vert="horz" lIns="91440" tIns="45720" rIns="91440" bIns="45720" rtlCol="0" anchor="t">
            <a:noAutofit/>
          </a:bodyPr>
          <a:lstStyle/>
          <a:p>
            <a:r>
              <a:rPr lang="en-US" sz="2400">
                <a:latin typeface="Arial Black"/>
                <a:ea typeface="+mn-lt"/>
                <a:cs typeface="+mn-lt"/>
              </a:rPr>
              <a:t>This will improve the manufacturing and distribution systems' efficacy and efficiency. This will improve service quality, saving customers' time and energy.</a:t>
            </a:r>
          </a:p>
        </p:txBody>
      </p:sp>
      <p:sp>
        <p:nvSpPr>
          <p:cNvPr id="5" name="Slide Number Placeholder 4">
            <a:extLst>
              <a:ext uri="{FF2B5EF4-FFF2-40B4-BE49-F238E27FC236}">
                <a16:creationId xmlns:a16="http://schemas.microsoft.com/office/drawing/2014/main" id="{79AD8762-59CC-9A79-1E8B-363C872BE301}"/>
              </a:ext>
            </a:extLst>
          </p:cNvPr>
          <p:cNvSpPr>
            <a:spLocks noGrp="1"/>
          </p:cNvSpPr>
          <p:nvPr>
            <p:ph type="sldNum" sz="quarter" idx="12"/>
          </p:nvPr>
        </p:nvSpPr>
        <p:spPr/>
        <p:txBody>
          <a:bodyPr/>
          <a:lstStyle/>
          <a:p>
            <a:fld id="{48F63A3B-78C7-47BE-AE5E-E10140E04643}" type="slidenum">
              <a:rPr lang="en-US" dirty="0"/>
              <a:t>14</a:t>
            </a:fld>
            <a:endParaRPr lang="en-US"/>
          </a:p>
        </p:txBody>
      </p:sp>
    </p:spTree>
    <p:extLst>
      <p:ext uri="{BB962C8B-B14F-4D97-AF65-F5344CB8AC3E}">
        <p14:creationId xmlns:p14="http://schemas.microsoft.com/office/powerpoint/2010/main" val="422121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36037" y="337847"/>
            <a:ext cx="5693664" cy="768096"/>
          </a:xfrm>
        </p:spPr>
        <p:txBody>
          <a:bodyPr/>
          <a:lstStyle/>
          <a:p>
            <a:r>
              <a:rPr lang="en-US" sz="4400" b="1">
                <a:solidFill>
                  <a:schemeClr val="tx1"/>
                </a:solidFill>
                <a:latin typeface="Arial Black"/>
                <a:ea typeface="Arial Regular"/>
                <a:cs typeface="Arial Black" panose="020B0604020202020204" pitchFamily="34" charset="0"/>
              </a:rPr>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403405" y="1112948"/>
            <a:ext cx="5693664" cy="4689300"/>
          </a:xfrm>
        </p:spPr>
        <p:txBody>
          <a:bodyPr vert="horz" lIns="91440" tIns="45720" rIns="91440" bIns="45720" rtlCol="0" anchor="t">
            <a:noAutofit/>
          </a:bodyPr>
          <a:lstStyle/>
          <a:p>
            <a:endParaRPr lang="en-US"/>
          </a:p>
          <a:p>
            <a:pPr marL="285750" indent="-285750">
              <a:buFont typeface="Arial,Sans-Serif"/>
              <a:buChar char="•"/>
            </a:pPr>
            <a:r>
              <a:rPr lang="en-US" b="1">
                <a:solidFill>
                  <a:schemeClr val="tx1"/>
                </a:solidFill>
                <a:latin typeface="Rockwell"/>
              </a:rPr>
              <a:t>Abstract</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Problem Statement</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Proposed Solution</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System Architecture</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Output Screenshots</a:t>
            </a:r>
            <a:endParaRPr lang="en-US" b="1">
              <a:solidFill>
                <a:schemeClr val="tx1"/>
              </a:solidFill>
              <a:latin typeface="Rockwell"/>
              <a:ea typeface="+mn-lt"/>
              <a:cs typeface="+mn-lt"/>
            </a:endParaRPr>
          </a:p>
          <a:p>
            <a:pPr marL="285750" indent="-285750">
              <a:buFont typeface="Arial,Sans-Serif"/>
              <a:buChar char="•"/>
            </a:pPr>
            <a:r>
              <a:rPr lang="en-US" b="1">
                <a:solidFill>
                  <a:schemeClr val="tx1"/>
                </a:solidFill>
                <a:ea typeface="+mn-lt"/>
                <a:cs typeface="+mn-lt"/>
              </a:rPr>
              <a:t>Analysis and Findings</a:t>
            </a:r>
          </a:p>
          <a:p>
            <a:pPr marL="285750" indent="-285750">
              <a:buFont typeface="Arial,Sans-Serif"/>
              <a:buChar char="•"/>
            </a:pPr>
            <a:r>
              <a:rPr lang="en-US" b="1">
                <a:solidFill>
                  <a:schemeClr val="tx1"/>
                </a:solidFill>
                <a:latin typeface="Rockwell"/>
              </a:rPr>
              <a:t>Conclusion</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References</a:t>
            </a:r>
            <a:endParaRPr lang="en-US" b="1">
              <a:solidFill>
                <a:schemeClr val="tx1"/>
              </a:solidFill>
              <a:ea typeface="+mn-lt"/>
              <a:cs typeface="+mn-lt"/>
            </a:endParaRPr>
          </a:p>
          <a:p>
            <a:endParaRPr lang="en-US" b="1">
              <a:solidFill>
                <a:schemeClr val="tx1"/>
              </a:solidFill>
              <a:cs typeface="Sabon Next LT"/>
            </a:endParaRP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529370" y="204751"/>
            <a:ext cx="6766560" cy="768096"/>
          </a:xfrm>
        </p:spPr>
        <p:txBody>
          <a:bodyPr/>
          <a:lstStyle/>
          <a:p>
            <a:r>
              <a:rPr lang="en-US">
                <a:ea typeface="+mj-lt"/>
                <a:cs typeface="+mj-lt"/>
              </a:rPr>
              <a:t>Abstract</a:t>
            </a:r>
            <a:endParaRPr lang="en-US" b="0">
              <a:ea typeface="+mj-lt"/>
              <a:cs typeface="+mj-lt"/>
            </a:endParaRP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03159" y="1110542"/>
            <a:ext cx="8237086" cy="4946422"/>
          </a:xfrm>
        </p:spPr>
        <p:txBody>
          <a:bodyPr vert="horz" lIns="91440" tIns="45720" rIns="91440" bIns="45720" rtlCol="0" anchor="t">
            <a:noAutofit/>
          </a:bodyPr>
          <a:lstStyle/>
          <a:p>
            <a:r>
              <a:rPr lang="en-US" sz="2800">
                <a:ea typeface="+mn-lt"/>
                <a:cs typeface="+mn-lt"/>
              </a:rPr>
              <a:t>We have a website for ordering coffee as part of our initiative.</a:t>
            </a:r>
          </a:p>
          <a:p>
            <a:endParaRPr lang="en-US" sz="2800">
              <a:ea typeface="+mn-lt"/>
              <a:cs typeface="+mn-lt"/>
            </a:endParaRPr>
          </a:p>
          <a:p>
            <a:r>
              <a:rPr lang="en-US" sz="2800">
                <a:ea typeface="+mn-lt"/>
                <a:cs typeface="+mn-lt"/>
              </a:rPr>
              <a:t>He or she is able to continue ordering coffee for the day by using this website. The user must place an order with item quantities by selecting "Coffee Order," which causes the system to present a list of available coffee and snacks. He or she then moves on to Payment methods and Order confirmation.</a:t>
            </a:r>
          </a:p>
          <a:p>
            <a:endParaRPr lang="en-US" sz="2800">
              <a:ea typeface="+mn-lt"/>
              <a:cs typeface="+mn-lt"/>
            </a:endParaRPr>
          </a:p>
          <a:p>
            <a:r>
              <a:rPr lang="en-US" sz="2800">
                <a:ea typeface="+mn-lt"/>
                <a:cs typeface="+mn-lt"/>
              </a:rPr>
              <a:t>The Angular platform was used to construct this project. To access the information firebase Authentication service was used.</a:t>
            </a:r>
          </a:p>
          <a:p>
            <a:endParaRPr lang="en-US" sz="2400">
              <a:cs typeface="Sabon Next LT"/>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E3B3-BB7B-3E64-5724-C7BE5E41412F}"/>
              </a:ext>
            </a:extLst>
          </p:cNvPr>
          <p:cNvSpPr>
            <a:spLocks noGrp="1"/>
          </p:cNvSpPr>
          <p:nvPr>
            <p:ph type="title"/>
          </p:nvPr>
        </p:nvSpPr>
        <p:spPr>
          <a:xfrm>
            <a:off x="3489265" y="351803"/>
            <a:ext cx="6766560" cy="768096"/>
          </a:xfrm>
        </p:spPr>
        <p:txBody>
          <a:bodyPr/>
          <a:lstStyle/>
          <a:p>
            <a:r>
              <a:rPr lang="en-US" sz="2800">
                <a:solidFill>
                  <a:schemeClr val="tx1"/>
                </a:solidFill>
                <a:ea typeface="+mj-lt"/>
                <a:cs typeface="+mj-lt"/>
              </a:rPr>
              <a:t>Problem Statement</a:t>
            </a:r>
            <a:endParaRPr lang="en-US" sz="2800">
              <a:solidFill>
                <a:schemeClr val="tx1"/>
              </a:solidFill>
            </a:endParaRPr>
          </a:p>
        </p:txBody>
      </p:sp>
      <p:sp>
        <p:nvSpPr>
          <p:cNvPr id="3" name="Content Placeholder 2">
            <a:extLst>
              <a:ext uri="{FF2B5EF4-FFF2-40B4-BE49-F238E27FC236}">
                <a16:creationId xmlns:a16="http://schemas.microsoft.com/office/drawing/2014/main" id="{15CD7D39-5783-F857-0F33-80CDD2597143}"/>
              </a:ext>
            </a:extLst>
          </p:cNvPr>
          <p:cNvSpPr>
            <a:spLocks noGrp="1"/>
          </p:cNvSpPr>
          <p:nvPr>
            <p:ph idx="1"/>
          </p:nvPr>
        </p:nvSpPr>
        <p:spPr>
          <a:xfrm>
            <a:off x="4064107" y="1578436"/>
            <a:ext cx="7475086" cy="4465159"/>
          </a:xfrm>
        </p:spPr>
        <p:txBody>
          <a:bodyPr vert="horz" lIns="91440" tIns="45720" rIns="91440" bIns="45720" rtlCol="0" anchor="t">
            <a:noAutofit/>
          </a:bodyPr>
          <a:lstStyle/>
          <a:p>
            <a:r>
              <a:rPr lang="en-US" sz="2400">
                <a:ea typeface="+mn-lt"/>
                <a:cs typeface="+mn-lt"/>
              </a:rPr>
              <a:t>Customers find it exhausting to order their coffee, wait for it, and then consume it amid their hectic schedules, according to the analysis. Our morning beverage should be easily accessible. Therefore, having a website that can perform this task for visitors is quite important in our day-to-day lives.</a:t>
            </a:r>
          </a:p>
        </p:txBody>
      </p:sp>
      <p:sp>
        <p:nvSpPr>
          <p:cNvPr id="5" name="Slide Number Placeholder 4">
            <a:extLst>
              <a:ext uri="{FF2B5EF4-FFF2-40B4-BE49-F238E27FC236}">
                <a16:creationId xmlns:a16="http://schemas.microsoft.com/office/drawing/2014/main" id="{9273E40A-438B-7F89-F9DF-6FBDDA21FB59}"/>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299087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AB83-774C-96EA-4B6B-915F91AD02D0}"/>
              </a:ext>
            </a:extLst>
          </p:cNvPr>
          <p:cNvSpPr>
            <a:spLocks noGrp="1"/>
          </p:cNvSpPr>
          <p:nvPr>
            <p:ph type="title"/>
          </p:nvPr>
        </p:nvSpPr>
        <p:spPr>
          <a:xfrm>
            <a:off x="3569475" y="833067"/>
            <a:ext cx="6766560" cy="768096"/>
          </a:xfrm>
        </p:spPr>
        <p:txBody>
          <a:bodyPr/>
          <a:lstStyle/>
          <a:p>
            <a:r>
              <a:rPr lang="en-US">
                <a:solidFill>
                  <a:schemeClr val="tx1"/>
                </a:solidFill>
                <a:latin typeface="Rockwell"/>
              </a:rPr>
              <a:t>Proposed Solution</a:t>
            </a:r>
            <a:endParaRPr lang="en-US">
              <a:solidFill>
                <a:schemeClr val="tx1"/>
              </a:solidFill>
            </a:endParaRPr>
          </a:p>
        </p:txBody>
      </p:sp>
      <p:sp>
        <p:nvSpPr>
          <p:cNvPr id="3" name="Content Placeholder 2">
            <a:extLst>
              <a:ext uri="{FF2B5EF4-FFF2-40B4-BE49-F238E27FC236}">
                <a16:creationId xmlns:a16="http://schemas.microsoft.com/office/drawing/2014/main" id="{CA598EC8-B88A-A540-38AE-F5CF376557D3}"/>
              </a:ext>
            </a:extLst>
          </p:cNvPr>
          <p:cNvSpPr>
            <a:spLocks noGrp="1"/>
          </p:cNvSpPr>
          <p:nvPr>
            <p:ph idx="1"/>
          </p:nvPr>
        </p:nvSpPr>
        <p:spPr>
          <a:xfrm>
            <a:off x="3850212" y="2300331"/>
            <a:ext cx="6766560" cy="2700528"/>
          </a:xfrm>
        </p:spPr>
        <p:txBody>
          <a:bodyPr vert="horz" lIns="91440" tIns="45720" rIns="91440" bIns="45720" rtlCol="0" anchor="t">
            <a:noAutofit/>
          </a:bodyPr>
          <a:lstStyle/>
          <a:p>
            <a:r>
              <a:rPr lang="en-US" sz="2400">
                <a:ea typeface="+mn-lt"/>
                <a:cs typeface="+mn-lt"/>
              </a:rPr>
              <a:t>Our website brings modern method for saving time with Dine  In and takeaway options. Customers doesn't need to wait in a long queue and can go through cashless payment system by using PayPal.</a:t>
            </a:r>
          </a:p>
        </p:txBody>
      </p:sp>
      <p:sp>
        <p:nvSpPr>
          <p:cNvPr id="5" name="Slide Number Placeholder 4">
            <a:extLst>
              <a:ext uri="{FF2B5EF4-FFF2-40B4-BE49-F238E27FC236}">
                <a16:creationId xmlns:a16="http://schemas.microsoft.com/office/drawing/2014/main" id="{3ACCEC41-2C03-2D94-D23F-2618741ED57F}"/>
              </a:ext>
            </a:extLst>
          </p:cNvPr>
          <p:cNvSpPr>
            <a:spLocks noGrp="1"/>
          </p:cNvSpPr>
          <p:nvPr>
            <p:ph type="sldNum" sz="quarter" idx="12"/>
          </p:nvPr>
        </p:nvSpPr>
        <p:spPr/>
        <p:txBody>
          <a:bodyPr/>
          <a:lstStyle/>
          <a:p>
            <a:fld id="{48F63A3B-78C7-47BE-AE5E-E10140E04643}" type="slidenum">
              <a:rPr lang="en-US" dirty="0"/>
              <a:t>5</a:t>
            </a:fld>
            <a:endParaRPr lang="en-US"/>
          </a:p>
        </p:txBody>
      </p:sp>
    </p:spTree>
    <p:extLst>
      <p:ext uri="{BB962C8B-B14F-4D97-AF65-F5344CB8AC3E}">
        <p14:creationId xmlns:p14="http://schemas.microsoft.com/office/powerpoint/2010/main" val="411170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C2FBB-E37F-8804-E001-F7C1112EC61B}"/>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lnSpc>
                <a:spcPct val="90000"/>
              </a:lnSpc>
            </a:pPr>
            <a:r>
              <a:rPr lang="en-US" sz="3400" b="0" kern="1200">
                <a:solidFill>
                  <a:schemeClr val="tx1"/>
                </a:solidFill>
                <a:latin typeface="+mj-lt"/>
                <a:ea typeface="+mj-ea"/>
                <a:cs typeface="+mj-cs"/>
              </a:rPr>
              <a:t>System Architecture</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18088F76-C30A-04F2-6D1F-3A4C0E5A62AF}"/>
              </a:ext>
            </a:extLst>
          </p:cNvPr>
          <p:cNvPicPr>
            <a:picLocks noChangeAspect="1"/>
          </p:cNvPicPr>
          <p:nvPr/>
        </p:nvPicPr>
        <p:blipFill>
          <a:blip r:embed="rId2"/>
          <a:stretch>
            <a:fillRect/>
          </a:stretch>
        </p:blipFill>
        <p:spPr>
          <a:xfrm>
            <a:off x="6640821" y="666728"/>
            <a:ext cx="4099342" cy="5465791"/>
          </a:xfrm>
          <a:prstGeom prst="rect">
            <a:avLst/>
          </a:prstGeom>
        </p:spPr>
      </p:pic>
    </p:spTree>
    <p:extLst>
      <p:ext uri="{BB962C8B-B14F-4D97-AF65-F5344CB8AC3E}">
        <p14:creationId xmlns:p14="http://schemas.microsoft.com/office/powerpoint/2010/main" val="235379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F8A91-A490-344D-7194-1D314770C28A}"/>
              </a:ext>
            </a:extLst>
          </p:cNvPr>
          <p:cNvSpPr>
            <a:spLocks noGrp="1"/>
          </p:cNvSpPr>
          <p:nvPr>
            <p:ph type="title"/>
          </p:nvPr>
        </p:nvSpPr>
        <p:spPr>
          <a:xfrm>
            <a:off x="9214436" y="1287847"/>
            <a:ext cx="2523097" cy="3581333"/>
          </a:xfrm>
        </p:spPr>
        <p:txBody>
          <a:bodyPr vert="horz" lIns="91440" tIns="45720" rIns="91440" bIns="45720" rtlCol="0" anchor="ctr">
            <a:normAutofit/>
          </a:bodyPr>
          <a:lstStyle/>
          <a:p>
            <a:pPr>
              <a:lnSpc>
                <a:spcPct val="90000"/>
              </a:lnSpc>
            </a:pPr>
            <a:r>
              <a:rPr lang="en-US" sz="2400" b="0">
                <a:solidFill>
                  <a:schemeClr val="tx1"/>
                </a:solidFill>
              </a:rPr>
              <a:t>Screenshot</a:t>
            </a:r>
            <a:endParaRPr lang="en-US" sz="2400" b="0" kern="1200">
              <a:solidFill>
                <a:schemeClr val="tx1"/>
              </a:solidFill>
              <a:latin typeface="+mj-lt"/>
            </a:endParaRP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AC988E67-DBDA-DB6F-0C8D-144208DA4342}"/>
              </a:ext>
            </a:extLst>
          </p:cNvPr>
          <p:cNvPicPr>
            <a:picLocks noChangeAspect="1"/>
          </p:cNvPicPr>
          <p:nvPr/>
        </p:nvPicPr>
        <p:blipFill rotWithShape="1">
          <a:blip r:embed="rId2"/>
          <a:srcRect b="3917"/>
          <a:stretch/>
        </p:blipFill>
        <p:spPr>
          <a:xfrm>
            <a:off x="545238" y="1627769"/>
            <a:ext cx="7608304" cy="3673417"/>
          </a:xfrm>
          <a:prstGeom prst="rect">
            <a:avLst/>
          </a:prstGeom>
        </p:spPr>
      </p:pic>
      <p:sp>
        <p:nvSpPr>
          <p:cNvPr id="24" name="Rectangle 2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B4FA2F3-6DD3-17A0-3808-0B061F02838B}"/>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schemeClr val="tx1">
                    <a:tint val="75000"/>
                  </a:schemeClr>
                </a:solidFill>
                <a:latin typeface="+mn-lt"/>
                <a:cs typeface="+mn-cs"/>
              </a:rPr>
              <a:pPr algn="r" defTabSz="914400">
                <a:spcAft>
                  <a:spcPts val="600"/>
                </a:spcAft>
                <a:defRPr/>
              </a:pPr>
              <a:t>7</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40349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descr="Graphical user interface, website&#10;&#10;Description automatically generated">
            <a:extLst>
              <a:ext uri="{FF2B5EF4-FFF2-40B4-BE49-F238E27FC236}">
                <a16:creationId xmlns:a16="http://schemas.microsoft.com/office/drawing/2014/main" id="{5C3EE0C6-1728-65D7-6DAC-3B7AAA118749}"/>
              </a:ext>
            </a:extLst>
          </p:cNvPr>
          <p:cNvPicPr>
            <a:picLocks noChangeAspect="1"/>
          </p:cNvPicPr>
          <p:nvPr/>
        </p:nvPicPr>
        <p:blipFill rotWithShape="1">
          <a:blip r:embed="rId2"/>
          <a:srcRect l="4923" r="5727"/>
          <a:stretch/>
        </p:blipFill>
        <p:spPr>
          <a:xfrm>
            <a:off x="1654413" y="228600"/>
            <a:ext cx="8806974" cy="4953000"/>
          </a:xfrm>
          <a:prstGeom prst="rect">
            <a:avLst/>
          </a:prstGeom>
        </p:spPr>
      </p:pic>
      <p:sp>
        <p:nvSpPr>
          <p:cNvPr id="5" name="Slide Number Placeholder 4">
            <a:extLst>
              <a:ext uri="{FF2B5EF4-FFF2-40B4-BE49-F238E27FC236}">
                <a16:creationId xmlns:a16="http://schemas.microsoft.com/office/drawing/2014/main" id="{C991DFA3-A8DA-374B-48C1-14EDFEE66A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a:solidFill>
                  <a:srgbClr val="FFFFFF"/>
                </a:solidFill>
                <a:latin typeface="+mn-lt"/>
                <a:cs typeface="+mn-cs"/>
              </a:rPr>
              <a:pPr algn="r" defTabSz="914400">
                <a:spcAft>
                  <a:spcPts val="600"/>
                </a:spcAft>
              </a:pPr>
              <a:t>8</a:t>
            </a:fld>
            <a:endParaRPr lang="en-US">
              <a:solidFill>
                <a:srgbClr val="FFFFFF"/>
              </a:solidFill>
              <a:latin typeface="+mn-lt"/>
              <a:cs typeface="+mn-cs"/>
            </a:endParaRPr>
          </a:p>
        </p:txBody>
      </p:sp>
    </p:spTree>
    <p:extLst>
      <p:ext uri="{BB962C8B-B14F-4D97-AF65-F5344CB8AC3E}">
        <p14:creationId xmlns:p14="http://schemas.microsoft.com/office/powerpoint/2010/main" val="242989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10;&#10;Description automatically generated">
            <a:extLst>
              <a:ext uri="{FF2B5EF4-FFF2-40B4-BE49-F238E27FC236}">
                <a16:creationId xmlns:a16="http://schemas.microsoft.com/office/drawing/2014/main" id="{AE3F1DFF-6558-1CE8-B084-044CDC242779}"/>
              </a:ext>
            </a:extLst>
          </p:cNvPr>
          <p:cNvPicPr>
            <a:picLocks noChangeAspect="1"/>
          </p:cNvPicPr>
          <p:nvPr/>
        </p:nvPicPr>
        <p:blipFill rotWithShape="1">
          <a:blip r:embed="rId2"/>
          <a:srcRect l="867"/>
          <a:stretch/>
        </p:blipFill>
        <p:spPr>
          <a:xfrm>
            <a:off x="307775" y="261437"/>
            <a:ext cx="11576450" cy="6335126"/>
          </a:xfrm>
          <a:prstGeom prst="rect">
            <a:avLst/>
          </a:prstGeom>
        </p:spPr>
      </p:pic>
    </p:spTree>
    <p:extLst>
      <p:ext uri="{BB962C8B-B14F-4D97-AF65-F5344CB8AC3E}">
        <p14:creationId xmlns:p14="http://schemas.microsoft.com/office/powerpoint/2010/main" val="336427409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COFFEE SHOP </vt:lpstr>
      <vt:lpstr>AGENDA</vt:lpstr>
      <vt:lpstr>Abstract</vt:lpstr>
      <vt:lpstr>Problem Statement</vt:lpstr>
      <vt:lpstr>Proposed Solution</vt:lpstr>
      <vt:lpstr>System Architecture</vt:lpstr>
      <vt:lpstr>Screenshot</vt:lpstr>
      <vt:lpstr>PowerPoint Presentation</vt:lpstr>
      <vt:lpstr>PowerPoint Presentation</vt:lpstr>
      <vt:lpstr>PowerPoint Presentation</vt:lpstr>
      <vt:lpstr>PowerPoint Presentation</vt:lpstr>
      <vt:lpstr>Github link</vt:lpstr>
      <vt:lpstr>Analysis and Findings: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revision>16</cp:revision>
  <dcterms:created xsi:type="dcterms:W3CDTF">2022-11-23T18:16:15Z</dcterms:created>
  <dcterms:modified xsi:type="dcterms:W3CDTF">2022-11-25T09:06:36Z</dcterms:modified>
</cp:coreProperties>
</file>